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sldIdLst>
    <p:sldId id="256" r:id="rId2"/>
    <p:sldId id="262" r:id="rId3"/>
    <p:sldId id="263" r:id="rId4"/>
    <p:sldId id="269" r:id="rId5"/>
    <p:sldId id="264" r:id="rId6"/>
    <p:sldId id="268" r:id="rId7"/>
    <p:sldId id="265" r:id="rId8"/>
    <p:sldId id="266" r:id="rId9"/>
    <p:sldId id="270" r:id="rId10"/>
    <p:sldId id="26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115" autoAdjust="0"/>
    <p:restoredTop sz="94660"/>
  </p:normalViewPr>
  <p:slideViewPr>
    <p:cSldViewPr snapToGrid="0">
      <p:cViewPr varScale="1">
        <p:scale>
          <a:sx n="87" d="100"/>
          <a:sy n="87" d="100"/>
        </p:scale>
        <p:origin x="108" y="3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0436769-DEFD-4902-9225-9F10410F2390}" type="datetimeFigureOut">
              <a:rPr lang="en-US" smtClean="0"/>
              <a:t>4/16/2017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E8C983A6-1036-4A1B-8F7F-FBE088C7D4D1}" type="slidenum">
              <a:rPr lang="en-US" smtClean="0"/>
              <a:t>‹#›</a:t>
            </a:fld>
            <a:endParaRPr lang="en-US"/>
          </a:p>
        </p:txBody>
      </p:sp>
    </p:spTree>
    <p:extLst>
      <p:ext uri="{BB962C8B-B14F-4D97-AF65-F5344CB8AC3E}">
        <p14:creationId xmlns:p14="http://schemas.microsoft.com/office/powerpoint/2010/main" val="11598569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436769-DEFD-4902-9225-9F10410F2390}" type="datetimeFigureOut">
              <a:rPr lang="en-US" smtClean="0"/>
              <a:t>4/16/2017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E8C983A6-1036-4A1B-8F7F-FBE088C7D4D1}" type="slidenum">
              <a:rPr lang="en-US" smtClean="0"/>
              <a:t>‹#›</a:t>
            </a:fld>
            <a:endParaRPr lang="en-US"/>
          </a:p>
        </p:txBody>
      </p:sp>
    </p:spTree>
    <p:extLst>
      <p:ext uri="{BB962C8B-B14F-4D97-AF65-F5344CB8AC3E}">
        <p14:creationId xmlns:p14="http://schemas.microsoft.com/office/powerpoint/2010/main" val="2739385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436769-DEFD-4902-9225-9F10410F2390}" type="datetimeFigureOut">
              <a:rPr lang="en-US" smtClean="0"/>
              <a:t>4/16/2017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E8C983A6-1036-4A1B-8F7F-FBE088C7D4D1}" type="slidenum">
              <a:rPr lang="en-US" smtClean="0"/>
              <a:t>‹#›</a:t>
            </a:fld>
            <a:endParaRPr lang="en-US"/>
          </a:p>
        </p:txBody>
      </p:sp>
    </p:spTree>
    <p:extLst>
      <p:ext uri="{BB962C8B-B14F-4D97-AF65-F5344CB8AC3E}">
        <p14:creationId xmlns:p14="http://schemas.microsoft.com/office/powerpoint/2010/main" val="12305188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436769-DEFD-4902-9225-9F10410F2390}" type="datetimeFigureOut">
              <a:rPr lang="en-US" smtClean="0"/>
              <a:t>4/16/2017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E8C983A6-1036-4A1B-8F7F-FBE088C7D4D1}"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6654594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436769-DEFD-4902-9225-9F10410F2390}" type="datetimeFigureOut">
              <a:rPr lang="en-US" smtClean="0"/>
              <a:t>4/16/2017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E8C983A6-1036-4A1B-8F7F-FBE088C7D4D1}" type="slidenum">
              <a:rPr lang="en-US" smtClean="0"/>
              <a:t>‹#›</a:t>
            </a:fld>
            <a:endParaRPr lang="en-US"/>
          </a:p>
        </p:txBody>
      </p:sp>
    </p:spTree>
    <p:extLst>
      <p:ext uri="{BB962C8B-B14F-4D97-AF65-F5344CB8AC3E}">
        <p14:creationId xmlns:p14="http://schemas.microsoft.com/office/powerpoint/2010/main" val="10056206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90436769-DEFD-4902-9225-9F10410F2390}" type="datetimeFigureOut">
              <a:rPr lang="en-US" smtClean="0"/>
              <a:t>4/16/2017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C983A6-1036-4A1B-8F7F-FBE088C7D4D1}" type="slidenum">
              <a:rPr lang="en-US" smtClean="0"/>
              <a:t>‹#›</a:t>
            </a:fld>
            <a:endParaRPr lang="en-US"/>
          </a:p>
        </p:txBody>
      </p:sp>
    </p:spTree>
    <p:extLst>
      <p:ext uri="{BB962C8B-B14F-4D97-AF65-F5344CB8AC3E}">
        <p14:creationId xmlns:p14="http://schemas.microsoft.com/office/powerpoint/2010/main" val="1754615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90436769-DEFD-4902-9225-9F10410F2390}" type="datetimeFigureOut">
              <a:rPr lang="en-US" smtClean="0"/>
              <a:t>4/16/2017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C983A6-1036-4A1B-8F7F-FBE088C7D4D1}" type="slidenum">
              <a:rPr lang="en-US" smtClean="0"/>
              <a:t>‹#›</a:t>
            </a:fld>
            <a:endParaRPr lang="en-US"/>
          </a:p>
        </p:txBody>
      </p:sp>
    </p:spTree>
    <p:extLst>
      <p:ext uri="{BB962C8B-B14F-4D97-AF65-F5344CB8AC3E}">
        <p14:creationId xmlns:p14="http://schemas.microsoft.com/office/powerpoint/2010/main" val="10405903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0436769-DEFD-4902-9225-9F10410F2390}" type="datetimeFigureOut">
              <a:rPr lang="en-US" smtClean="0"/>
              <a:t>4/16/2017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C983A6-1036-4A1B-8F7F-FBE088C7D4D1}" type="slidenum">
              <a:rPr lang="en-US" smtClean="0"/>
              <a:t>‹#›</a:t>
            </a:fld>
            <a:endParaRPr lang="en-US"/>
          </a:p>
        </p:txBody>
      </p:sp>
    </p:spTree>
    <p:extLst>
      <p:ext uri="{BB962C8B-B14F-4D97-AF65-F5344CB8AC3E}">
        <p14:creationId xmlns:p14="http://schemas.microsoft.com/office/powerpoint/2010/main" val="2944737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90436769-DEFD-4902-9225-9F10410F2390}" type="datetimeFigureOut">
              <a:rPr lang="en-US" smtClean="0"/>
              <a:t>4/16/2017</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E8C983A6-1036-4A1B-8F7F-FBE088C7D4D1}" type="slidenum">
              <a:rPr lang="en-US" smtClean="0"/>
              <a:t>‹#›</a:t>
            </a:fld>
            <a:endParaRPr lang="en-US"/>
          </a:p>
        </p:txBody>
      </p:sp>
    </p:spTree>
    <p:extLst>
      <p:ext uri="{BB962C8B-B14F-4D97-AF65-F5344CB8AC3E}">
        <p14:creationId xmlns:p14="http://schemas.microsoft.com/office/powerpoint/2010/main" val="3555043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0436769-DEFD-4902-9225-9F10410F2390}" type="datetimeFigureOut">
              <a:rPr lang="en-US" smtClean="0"/>
              <a:t>4/16/2017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C983A6-1036-4A1B-8F7F-FBE088C7D4D1}" type="slidenum">
              <a:rPr lang="en-US" smtClean="0"/>
              <a:t>‹#›</a:t>
            </a:fld>
            <a:endParaRPr lang="en-US"/>
          </a:p>
        </p:txBody>
      </p:sp>
    </p:spTree>
    <p:extLst>
      <p:ext uri="{BB962C8B-B14F-4D97-AF65-F5344CB8AC3E}">
        <p14:creationId xmlns:p14="http://schemas.microsoft.com/office/powerpoint/2010/main" val="3887883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436769-DEFD-4902-9225-9F10410F2390}" type="datetimeFigureOut">
              <a:rPr lang="en-US" smtClean="0"/>
              <a:t>4/16/2017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E8C983A6-1036-4A1B-8F7F-FBE088C7D4D1}" type="slidenum">
              <a:rPr lang="en-US" smtClean="0"/>
              <a:t>‹#›</a:t>
            </a:fld>
            <a:endParaRPr lang="en-US"/>
          </a:p>
        </p:txBody>
      </p:sp>
    </p:spTree>
    <p:extLst>
      <p:ext uri="{BB962C8B-B14F-4D97-AF65-F5344CB8AC3E}">
        <p14:creationId xmlns:p14="http://schemas.microsoft.com/office/powerpoint/2010/main" val="3622095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0436769-DEFD-4902-9225-9F10410F2390}" type="datetimeFigureOut">
              <a:rPr lang="en-US" smtClean="0"/>
              <a:t>4/16/2017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C983A6-1036-4A1B-8F7F-FBE088C7D4D1}" type="slidenum">
              <a:rPr lang="en-US" smtClean="0"/>
              <a:t>‹#›</a:t>
            </a:fld>
            <a:endParaRPr lang="en-US"/>
          </a:p>
        </p:txBody>
      </p:sp>
    </p:spTree>
    <p:extLst>
      <p:ext uri="{BB962C8B-B14F-4D97-AF65-F5344CB8AC3E}">
        <p14:creationId xmlns:p14="http://schemas.microsoft.com/office/powerpoint/2010/main" val="1756360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0436769-DEFD-4902-9225-9F10410F2390}" type="datetimeFigureOut">
              <a:rPr lang="en-US" smtClean="0"/>
              <a:t>4/16/2017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C983A6-1036-4A1B-8F7F-FBE088C7D4D1}" type="slidenum">
              <a:rPr lang="en-US" smtClean="0"/>
              <a:t>‹#›</a:t>
            </a:fld>
            <a:endParaRPr lang="en-US"/>
          </a:p>
        </p:txBody>
      </p:sp>
    </p:spTree>
    <p:extLst>
      <p:ext uri="{BB962C8B-B14F-4D97-AF65-F5344CB8AC3E}">
        <p14:creationId xmlns:p14="http://schemas.microsoft.com/office/powerpoint/2010/main" val="2824025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0436769-DEFD-4902-9225-9F10410F2390}" type="datetimeFigureOut">
              <a:rPr lang="en-US" smtClean="0"/>
              <a:t>4/16/2017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C983A6-1036-4A1B-8F7F-FBE088C7D4D1}" type="slidenum">
              <a:rPr lang="en-US" smtClean="0"/>
              <a:t>‹#›</a:t>
            </a:fld>
            <a:endParaRPr lang="en-US"/>
          </a:p>
        </p:txBody>
      </p:sp>
    </p:spTree>
    <p:extLst>
      <p:ext uri="{BB962C8B-B14F-4D97-AF65-F5344CB8AC3E}">
        <p14:creationId xmlns:p14="http://schemas.microsoft.com/office/powerpoint/2010/main" val="33429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0436769-DEFD-4902-9225-9F10410F2390}" type="datetimeFigureOut">
              <a:rPr lang="en-US" smtClean="0"/>
              <a:t>4/16/2017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C983A6-1036-4A1B-8F7F-FBE088C7D4D1}" type="slidenum">
              <a:rPr lang="en-US" smtClean="0"/>
              <a:t>‹#›</a:t>
            </a:fld>
            <a:endParaRPr lang="en-US"/>
          </a:p>
        </p:txBody>
      </p:sp>
    </p:spTree>
    <p:extLst>
      <p:ext uri="{BB962C8B-B14F-4D97-AF65-F5344CB8AC3E}">
        <p14:creationId xmlns:p14="http://schemas.microsoft.com/office/powerpoint/2010/main" val="2842384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436769-DEFD-4902-9225-9F10410F2390}" type="datetimeFigureOut">
              <a:rPr lang="en-US" smtClean="0"/>
              <a:t>4/16/2017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C983A6-1036-4A1B-8F7F-FBE088C7D4D1}" type="slidenum">
              <a:rPr lang="en-US" smtClean="0"/>
              <a:t>‹#›</a:t>
            </a:fld>
            <a:endParaRPr lang="en-US"/>
          </a:p>
        </p:txBody>
      </p:sp>
    </p:spTree>
    <p:extLst>
      <p:ext uri="{BB962C8B-B14F-4D97-AF65-F5344CB8AC3E}">
        <p14:creationId xmlns:p14="http://schemas.microsoft.com/office/powerpoint/2010/main" val="441168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436769-DEFD-4902-9225-9F10410F2390}" type="datetimeFigureOut">
              <a:rPr lang="en-US" smtClean="0"/>
              <a:t>4/16/2017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C983A6-1036-4A1B-8F7F-FBE088C7D4D1}" type="slidenum">
              <a:rPr lang="en-US" smtClean="0"/>
              <a:t>‹#›</a:t>
            </a:fld>
            <a:endParaRPr lang="en-US"/>
          </a:p>
        </p:txBody>
      </p:sp>
    </p:spTree>
    <p:extLst>
      <p:ext uri="{BB962C8B-B14F-4D97-AF65-F5344CB8AC3E}">
        <p14:creationId xmlns:p14="http://schemas.microsoft.com/office/powerpoint/2010/main" val="136541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0436769-DEFD-4902-9225-9F10410F2390}" type="datetimeFigureOut">
              <a:rPr lang="en-US" smtClean="0"/>
              <a:t>4/16/2017</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E8C983A6-1036-4A1B-8F7F-FBE088C7D4D1}" type="slidenum">
              <a:rPr lang="en-US" smtClean="0"/>
              <a:t>‹#›</a:t>
            </a:fld>
            <a:endParaRPr lang="en-US"/>
          </a:p>
        </p:txBody>
      </p:sp>
    </p:spTree>
    <p:extLst>
      <p:ext uri="{BB962C8B-B14F-4D97-AF65-F5344CB8AC3E}">
        <p14:creationId xmlns:p14="http://schemas.microsoft.com/office/powerpoint/2010/main" val="1392300168"/>
      </p:ext>
    </p:extLst>
  </p:cSld>
  <p:clrMap bg1="dk1" tx1="lt1" bg2="dk2" tx2="lt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 id="2147483717" r:id="rId15"/>
    <p:sldLayoutId id="2147483718" r:id="rId16"/>
    <p:sldLayoutId id="2147483719"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ideo" Target="https://www.youtube.com/embed/9iYPiABToSo"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video" Target="https://www.youtube.com/embed/T2sCG5IA8M4" TargetMode="External"/><Relationship Id="rId1" Type="http://schemas.openxmlformats.org/officeDocument/2006/relationships/video" Target="https://www.youtube.com/embed/t-1-y7si-5Y" TargetMode="Externa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video" Target="https://www.youtube.com/embed/hia85Noucv0" TargetMode="External"/><Relationship Id="rId1" Type="http://schemas.openxmlformats.org/officeDocument/2006/relationships/video" Target="https://www.youtube.com/embed/MTyOtN66xfY" TargetMode="Externa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Immigration and the Constitution – Part Two</a:t>
            </a:r>
            <a:endParaRPr lang="en-US" dirty="0"/>
          </a:p>
        </p:txBody>
      </p:sp>
      <p:sp>
        <p:nvSpPr>
          <p:cNvPr id="3" name="Subtitle 2"/>
          <p:cNvSpPr>
            <a:spLocks noGrp="1"/>
          </p:cNvSpPr>
          <p:nvPr>
            <p:ph type="subTitle" idx="1"/>
          </p:nvPr>
        </p:nvSpPr>
        <p:spPr/>
        <p:txBody>
          <a:bodyPr/>
          <a:lstStyle/>
          <a:p>
            <a:r>
              <a:rPr lang="en-US" dirty="0" smtClean="0"/>
              <a:t>Mr. Mike’s 8th Grade Social Studies</a:t>
            </a:r>
            <a:endParaRPr lang="en-US" dirty="0"/>
          </a:p>
        </p:txBody>
      </p:sp>
    </p:spTree>
    <p:extLst>
      <p:ext uri="{BB962C8B-B14F-4D97-AF65-F5344CB8AC3E}">
        <p14:creationId xmlns:p14="http://schemas.microsoft.com/office/powerpoint/2010/main" val="1258672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Undocumented immigrants DO have legal rights</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As </a:t>
            </a:r>
            <a:r>
              <a:rPr lang="en-US" dirty="0"/>
              <a:t>far back as 1896, the U.S. Supreme Court ruled that: </a:t>
            </a:r>
            <a:endParaRPr lang="en-US" dirty="0"/>
          </a:p>
          <a:p>
            <a:r>
              <a:rPr lang="en-US" dirty="0" smtClean="0"/>
              <a:t>The 14th </a:t>
            </a:r>
            <a:r>
              <a:rPr lang="en-US" dirty="0"/>
              <a:t>Amendment to the Constitution </a:t>
            </a:r>
            <a:r>
              <a:rPr lang="en-US" dirty="0" smtClean="0"/>
              <a:t>does </a:t>
            </a:r>
            <a:r>
              <a:rPr lang="en-US" dirty="0"/>
              <a:t>not </a:t>
            </a:r>
            <a:r>
              <a:rPr lang="en-US" dirty="0" smtClean="0"/>
              <a:t>just protect citizens</a:t>
            </a:r>
            <a:r>
              <a:rPr lang="en-US" dirty="0"/>
              <a:t>. It </a:t>
            </a:r>
            <a:r>
              <a:rPr lang="en-US" dirty="0" smtClean="0"/>
              <a:t>says that no </a:t>
            </a:r>
            <a:r>
              <a:rPr lang="en-US" dirty="0"/>
              <a:t>state </a:t>
            </a:r>
            <a:r>
              <a:rPr lang="en-US" dirty="0" smtClean="0"/>
              <a:t>can deprive </a:t>
            </a:r>
            <a:r>
              <a:rPr lang="en-US" dirty="0"/>
              <a:t>any person of life, liberty or property without due process of law; nor deny to any person within its jurisdiction the equal protection of the </a:t>
            </a:r>
            <a:r>
              <a:rPr lang="en-US" dirty="0" smtClean="0"/>
              <a:t>law. All </a:t>
            </a:r>
            <a:r>
              <a:rPr lang="en-US" dirty="0"/>
              <a:t>persons in the U.S., therefore, have constitutional rights. Among these are the right to equal protection of the law and the right to due process. </a:t>
            </a:r>
            <a:endParaRPr lang="en-US" dirty="0"/>
          </a:p>
          <a:p>
            <a:r>
              <a:rPr lang="en-US" dirty="0" smtClean="0"/>
              <a:t>Also</a:t>
            </a:r>
            <a:r>
              <a:rPr lang="en-US" dirty="0"/>
              <a:t>, undocumented persons have a constitutional right under the </a:t>
            </a:r>
            <a:r>
              <a:rPr lang="en-US" dirty="0" smtClean="0"/>
              <a:t>4th</a:t>
            </a:r>
            <a:r>
              <a:rPr lang="en-US" dirty="0" smtClean="0"/>
              <a:t> </a:t>
            </a:r>
            <a:r>
              <a:rPr lang="en-US" dirty="0"/>
              <a:t>Amendment to deny any officer from entering their residence without consent, absent a search </a:t>
            </a:r>
            <a:r>
              <a:rPr lang="en-US" dirty="0" smtClean="0"/>
              <a:t>warrant.</a:t>
            </a:r>
            <a:endParaRPr lang="en-US" dirty="0"/>
          </a:p>
          <a:p>
            <a:r>
              <a:rPr lang="en-US" dirty="0"/>
              <a:t>T</a:t>
            </a:r>
            <a:r>
              <a:rPr lang="en-US" dirty="0" smtClean="0"/>
              <a:t>he </a:t>
            </a:r>
            <a:r>
              <a:rPr lang="en-US" dirty="0"/>
              <a:t>Supreme Court has </a:t>
            </a:r>
            <a:r>
              <a:rPr lang="en-US" dirty="0" smtClean="0"/>
              <a:t>also said </a:t>
            </a:r>
            <a:r>
              <a:rPr lang="en-US" dirty="0"/>
              <a:t>that all children, regardless of their immigration status, are entitled to free public </a:t>
            </a:r>
            <a:r>
              <a:rPr lang="en-US" dirty="0" smtClean="0"/>
              <a:t>education.</a:t>
            </a:r>
            <a:r>
              <a:rPr lang="en-US" dirty="0"/>
              <a:t/>
            </a:r>
            <a:br>
              <a:rPr lang="en-US" dirty="0"/>
            </a:br>
            <a:endParaRPr lang="en-US" dirty="0" smtClean="0"/>
          </a:p>
          <a:p>
            <a:r>
              <a:rPr lang="en-US" dirty="0" smtClean="0"/>
              <a:t>Finally, </a:t>
            </a:r>
            <a:r>
              <a:rPr lang="en-US" dirty="0"/>
              <a:t>under federal </a:t>
            </a:r>
            <a:r>
              <a:rPr lang="en-US" dirty="0" smtClean="0"/>
              <a:t>law, </a:t>
            </a:r>
            <a:r>
              <a:rPr lang="en-US" dirty="0"/>
              <a:t>publicly funded hospitals must provide emergency medical services to all patients, regardless of their immigration status</a:t>
            </a:r>
            <a:r>
              <a:rPr lang="en-US" dirty="0" smtClean="0"/>
              <a:t>.</a:t>
            </a:r>
            <a:r>
              <a:rPr lang="en-US" dirty="0"/>
              <a:t>  Immigrants are also protected from workplace discrimination under state and federal laws</a:t>
            </a:r>
            <a:r>
              <a:rPr lang="en-US" dirty="0" smtClean="0"/>
              <a:t>.</a:t>
            </a:r>
            <a:endParaRPr lang="en-US" dirty="0"/>
          </a:p>
        </p:txBody>
      </p:sp>
    </p:spTree>
    <p:extLst>
      <p:ext uri="{BB962C8B-B14F-4D97-AF65-F5344CB8AC3E}">
        <p14:creationId xmlns:p14="http://schemas.microsoft.com/office/powerpoint/2010/main" val="28372370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Law and the Constitution – Basic Ideas</a:t>
            </a:r>
            <a:endParaRPr lang="en-US" dirty="0"/>
          </a:p>
        </p:txBody>
      </p:sp>
      <p:sp>
        <p:nvSpPr>
          <p:cNvPr id="3" name="Content Placeholder 2"/>
          <p:cNvSpPr>
            <a:spLocks noGrp="1"/>
          </p:cNvSpPr>
          <p:nvPr>
            <p:ph idx="1"/>
          </p:nvPr>
        </p:nvSpPr>
        <p:spPr>
          <a:xfrm>
            <a:off x="680321" y="2336872"/>
            <a:ext cx="9613861" cy="4358895"/>
          </a:xfrm>
        </p:spPr>
        <p:txBody>
          <a:bodyPr>
            <a:normAutofit/>
          </a:bodyPr>
          <a:lstStyle/>
          <a:p>
            <a:r>
              <a:rPr lang="en-US" dirty="0" smtClean="0"/>
              <a:t>The </a:t>
            </a:r>
            <a:r>
              <a:rPr lang="en-US" b="1" dirty="0" smtClean="0">
                <a:solidFill>
                  <a:srgbClr val="002060"/>
                </a:solidFill>
              </a:rPr>
              <a:t>Constitution</a:t>
            </a:r>
            <a:r>
              <a:rPr lang="en-US" dirty="0" smtClean="0"/>
              <a:t> is our plan for the government. It says how we as a country will organize ourselves. It talks about how we choose people to make decisions on behalf of the country and how those decisions will made. The Constitution also talks about the values we as a country think are important.</a:t>
            </a:r>
          </a:p>
          <a:p>
            <a:r>
              <a:rPr lang="en-US" b="1" dirty="0" smtClean="0">
                <a:solidFill>
                  <a:srgbClr val="002060"/>
                </a:solidFill>
              </a:rPr>
              <a:t>Laws</a:t>
            </a:r>
            <a:r>
              <a:rPr lang="en-US" dirty="0" smtClean="0"/>
              <a:t> are specific rules </a:t>
            </a:r>
            <a:r>
              <a:rPr lang="en-US" dirty="0"/>
              <a:t>that </a:t>
            </a:r>
            <a:r>
              <a:rPr lang="en-US" dirty="0" smtClean="0"/>
              <a:t>we make to regulate our behavior. They may be enforced </a:t>
            </a:r>
            <a:r>
              <a:rPr lang="en-US" dirty="0"/>
              <a:t>by </a:t>
            </a:r>
            <a:r>
              <a:rPr lang="en-US" dirty="0" smtClean="0"/>
              <a:t>imposing penalties. Congress </a:t>
            </a:r>
            <a:r>
              <a:rPr lang="en-US" dirty="0"/>
              <a:t>creates and passes bills. The President then signs those bills into law. </a:t>
            </a:r>
            <a:r>
              <a:rPr lang="en-US" dirty="0" smtClean="0"/>
              <a:t>Laws cannot contradict the Constitution.</a:t>
            </a:r>
            <a:endParaRPr lang="en-US" dirty="0"/>
          </a:p>
          <a:p>
            <a:endParaRPr lang="en-US" dirty="0" smtClean="0"/>
          </a:p>
        </p:txBody>
      </p:sp>
    </p:spTree>
    <p:extLst>
      <p:ext uri="{BB962C8B-B14F-4D97-AF65-F5344CB8AC3E}">
        <p14:creationId xmlns:p14="http://schemas.microsoft.com/office/powerpoint/2010/main" val="4048614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Law and the Constitution – Basic Ideas</a:t>
            </a:r>
          </a:p>
        </p:txBody>
      </p:sp>
      <p:sp>
        <p:nvSpPr>
          <p:cNvPr id="3" name="Content Placeholder 2"/>
          <p:cNvSpPr>
            <a:spLocks noGrp="1"/>
          </p:cNvSpPr>
          <p:nvPr>
            <p:ph idx="1"/>
          </p:nvPr>
        </p:nvSpPr>
        <p:spPr>
          <a:xfrm>
            <a:off x="680321" y="2336873"/>
            <a:ext cx="10194156" cy="4349062"/>
          </a:xfrm>
        </p:spPr>
        <p:txBody>
          <a:bodyPr>
            <a:normAutofit fontScale="85000" lnSpcReduction="10000"/>
          </a:bodyPr>
          <a:lstStyle/>
          <a:p>
            <a:r>
              <a:rPr lang="en-US" b="1" dirty="0" smtClean="0">
                <a:solidFill>
                  <a:srgbClr val="002060"/>
                </a:solidFill>
              </a:rPr>
              <a:t>Citizenship</a:t>
            </a:r>
            <a:r>
              <a:rPr lang="en-US" dirty="0"/>
              <a:t> is defined in </a:t>
            </a:r>
            <a:r>
              <a:rPr lang="en-US" dirty="0" smtClean="0"/>
              <a:t>the Fourteenth </a:t>
            </a:r>
            <a:r>
              <a:rPr lang="en-US" dirty="0"/>
              <a:t>Amendment as: All persons born or naturalized in the United States, and subject to the jurisdiction thereof, are citizens of the United States and the State wherein they </a:t>
            </a:r>
            <a:r>
              <a:rPr lang="en-US" dirty="0" smtClean="0"/>
              <a:t>reside. </a:t>
            </a:r>
            <a:r>
              <a:rPr lang="en-US" b="1" dirty="0" smtClean="0">
                <a:solidFill>
                  <a:srgbClr val="002060"/>
                </a:solidFill>
              </a:rPr>
              <a:t>Naturalization</a:t>
            </a:r>
            <a:r>
              <a:rPr lang="en-US" dirty="0"/>
              <a:t> </a:t>
            </a:r>
            <a:r>
              <a:rPr lang="en-US" dirty="0" smtClean="0"/>
              <a:t>is </a:t>
            </a:r>
            <a:r>
              <a:rPr lang="en-US" dirty="0"/>
              <a:t>the legal act or process by which a non-citizen </a:t>
            </a:r>
            <a:r>
              <a:rPr lang="en-US" dirty="0" smtClean="0"/>
              <a:t>becomes a </a:t>
            </a:r>
            <a:r>
              <a:rPr lang="en-US" dirty="0" smtClean="0"/>
              <a:t>citizen.</a:t>
            </a:r>
            <a:endParaRPr lang="en-US" dirty="0" smtClean="0"/>
          </a:p>
          <a:p>
            <a:r>
              <a:rPr lang="en-US" dirty="0"/>
              <a:t>A </a:t>
            </a:r>
            <a:r>
              <a:rPr lang="en-US" b="1" dirty="0">
                <a:solidFill>
                  <a:srgbClr val="002060"/>
                </a:solidFill>
              </a:rPr>
              <a:t>lawful permanent resident </a:t>
            </a:r>
            <a:r>
              <a:rPr lang="en-US" dirty="0"/>
              <a:t>is someone who has been granted the right to live in the United States indefinitely</a:t>
            </a:r>
            <a:r>
              <a:rPr lang="en-US" dirty="0" smtClean="0"/>
              <a:t>. They are eventually given what is called a Green Card. Permanent </a:t>
            </a:r>
            <a:r>
              <a:rPr lang="en-US" dirty="0"/>
              <a:t>residence includes the right to </a:t>
            </a:r>
            <a:r>
              <a:rPr lang="en-US" dirty="0" smtClean="0"/>
              <a:t>work </a:t>
            </a:r>
            <a:r>
              <a:rPr lang="en-US" dirty="0"/>
              <a:t>and to </a:t>
            </a:r>
            <a:r>
              <a:rPr lang="en-US" dirty="0" smtClean="0"/>
              <a:t>ask </a:t>
            </a:r>
            <a:r>
              <a:rPr lang="en-US" dirty="0"/>
              <a:t>for </a:t>
            </a:r>
            <a:r>
              <a:rPr lang="en-US" dirty="0" smtClean="0"/>
              <a:t>your </a:t>
            </a:r>
            <a:r>
              <a:rPr lang="en-US" dirty="0"/>
              <a:t>spouse and unmarried </a:t>
            </a:r>
            <a:r>
              <a:rPr lang="en-US" dirty="0" smtClean="0"/>
              <a:t>children </a:t>
            </a:r>
            <a:r>
              <a:rPr lang="en-US" dirty="0"/>
              <a:t>to receive permanent residence and join you</a:t>
            </a:r>
            <a:r>
              <a:rPr lang="en-US" dirty="0" smtClean="0"/>
              <a:t>. </a:t>
            </a:r>
            <a:r>
              <a:rPr lang="en-US" dirty="0"/>
              <a:t>Permanent residents continue to remain the citizen of another </a:t>
            </a:r>
            <a:r>
              <a:rPr lang="en-US" dirty="0" smtClean="0"/>
              <a:t>country</a:t>
            </a:r>
            <a:r>
              <a:rPr lang="en-US" dirty="0"/>
              <a:t> </a:t>
            </a:r>
            <a:r>
              <a:rPr lang="en-US" dirty="0" smtClean="0"/>
              <a:t>and do not have the right to </a:t>
            </a:r>
            <a:r>
              <a:rPr lang="en-US" dirty="0" smtClean="0"/>
              <a:t>vote.</a:t>
            </a:r>
            <a:endParaRPr lang="en-US" dirty="0" smtClean="0"/>
          </a:p>
          <a:p>
            <a:r>
              <a:rPr lang="en-US" dirty="0"/>
              <a:t>A</a:t>
            </a:r>
            <a:r>
              <a:rPr lang="en-US" dirty="0" smtClean="0"/>
              <a:t>n </a:t>
            </a:r>
            <a:r>
              <a:rPr lang="en-US" b="1" dirty="0">
                <a:solidFill>
                  <a:srgbClr val="002060"/>
                </a:solidFill>
              </a:rPr>
              <a:t>undocumented immigrant </a:t>
            </a:r>
            <a:r>
              <a:rPr lang="en-US" dirty="0"/>
              <a:t>is </a:t>
            </a:r>
            <a:r>
              <a:rPr lang="en-US" dirty="0" smtClean="0"/>
              <a:t>someone born in another country who </a:t>
            </a:r>
            <a:r>
              <a:rPr lang="en-US" dirty="0"/>
              <a:t>doesn’t have a legal right to be or remain in the United States</a:t>
            </a:r>
            <a:r>
              <a:rPr lang="en-US" dirty="0" smtClean="0"/>
              <a:t>. </a:t>
            </a:r>
            <a:r>
              <a:rPr lang="en-US" dirty="0"/>
              <a:t>An undocumented </a:t>
            </a:r>
            <a:r>
              <a:rPr lang="en-US" dirty="0" smtClean="0"/>
              <a:t>immigrant is a person </a:t>
            </a:r>
            <a:r>
              <a:rPr lang="en-US" dirty="0"/>
              <a:t>who entered the United States illegally without the proper authorization and documents, or is </a:t>
            </a:r>
            <a:r>
              <a:rPr lang="en-US" dirty="0" smtClean="0"/>
              <a:t>a person </a:t>
            </a:r>
            <a:r>
              <a:rPr lang="en-US" dirty="0"/>
              <a:t>who once entered the United States legally and has since violated the terms of the status in which </a:t>
            </a:r>
            <a:r>
              <a:rPr lang="en-US" dirty="0" smtClean="0"/>
              <a:t>they </a:t>
            </a:r>
            <a:r>
              <a:rPr lang="en-US" dirty="0"/>
              <a:t>entered the United States or has overstayed the time limits of </a:t>
            </a:r>
            <a:r>
              <a:rPr lang="en-US" dirty="0" smtClean="0"/>
              <a:t>their </a:t>
            </a:r>
            <a:r>
              <a:rPr lang="en-US" dirty="0"/>
              <a:t>original status.</a:t>
            </a:r>
            <a:endParaRPr lang="en-US" dirty="0" smtClean="0"/>
          </a:p>
        </p:txBody>
      </p:sp>
    </p:spTree>
    <p:extLst>
      <p:ext uri="{BB962C8B-B14F-4D97-AF65-F5344CB8AC3E}">
        <p14:creationId xmlns:p14="http://schemas.microsoft.com/office/powerpoint/2010/main" val="40978379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Immigrants (We get the job done)</a:t>
            </a:r>
            <a:endParaRPr lang="en-US" dirty="0"/>
          </a:p>
        </p:txBody>
      </p:sp>
      <p:pic>
        <p:nvPicPr>
          <p:cNvPr id="4" name="9iYPiABToSo"/>
          <p:cNvPicPr>
            <a:picLocks noRot="1" noChangeAspect="1"/>
          </p:cNvPicPr>
          <p:nvPr>
            <a:videoFile r:link="rId1"/>
          </p:nvPr>
        </p:nvPicPr>
        <p:blipFill>
          <a:blip r:embed="rId3"/>
          <a:stretch>
            <a:fillRect/>
          </a:stretch>
        </p:blipFill>
        <p:spPr>
          <a:xfrm>
            <a:off x="1916423" y="2264311"/>
            <a:ext cx="7141655" cy="4017181"/>
          </a:xfrm>
          <a:prstGeom prst="rect">
            <a:avLst/>
          </a:prstGeom>
        </p:spPr>
      </p:pic>
    </p:spTree>
    <p:extLst>
      <p:ext uri="{BB962C8B-B14F-4D97-AF65-F5344CB8AC3E}">
        <p14:creationId xmlns:p14="http://schemas.microsoft.com/office/powerpoint/2010/main" val="1033759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Background</a:t>
            </a:r>
            <a:endParaRPr lang="en-US" dirty="0"/>
          </a:p>
        </p:txBody>
      </p:sp>
      <p:sp>
        <p:nvSpPr>
          <p:cNvPr id="3" name="Content Placeholder 2"/>
          <p:cNvSpPr>
            <a:spLocks noGrp="1"/>
          </p:cNvSpPr>
          <p:nvPr>
            <p:ph idx="1"/>
          </p:nvPr>
        </p:nvSpPr>
        <p:spPr/>
        <p:txBody>
          <a:bodyPr>
            <a:normAutofit/>
          </a:bodyPr>
          <a:lstStyle/>
          <a:p>
            <a:r>
              <a:rPr lang="en-US" dirty="0"/>
              <a:t>The </a:t>
            </a:r>
            <a:r>
              <a:rPr lang="en-US" dirty="0" smtClean="0"/>
              <a:t>Constitution </a:t>
            </a:r>
            <a:r>
              <a:rPr lang="en-US" dirty="0"/>
              <a:t>does </a:t>
            </a:r>
            <a:r>
              <a:rPr lang="en-US" dirty="0" smtClean="0"/>
              <a:t>not tell </a:t>
            </a:r>
            <a:r>
              <a:rPr lang="en-US" dirty="0"/>
              <a:t>us what kind of immigration policy is right and just</a:t>
            </a:r>
            <a:r>
              <a:rPr lang="en-US" dirty="0" smtClean="0"/>
              <a:t>. In fact, the Constitution says nothing about regulating who comes into the country.</a:t>
            </a:r>
          </a:p>
          <a:p>
            <a:r>
              <a:rPr lang="en-US" dirty="0" smtClean="0"/>
              <a:t>The Constitution does not talk about the rights of non-citizens.</a:t>
            </a:r>
          </a:p>
          <a:p>
            <a:r>
              <a:rPr lang="en-US" dirty="0" smtClean="0"/>
              <a:t>U.S. policy regulating immigration and the rights of non-citizens is found in judicial interpretation and law.</a:t>
            </a:r>
          </a:p>
          <a:p>
            <a:endParaRPr lang="en-US" dirty="0"/>
          </a:p>
          <a:p>
            <a:endParaRPr lang="en-US" dirty="0"/>
          </a:p>
        </p:txBody>
      </p:sp>
    </p:spTree>
    <p:extLst>
      <p:ext uri="{BB962C8B-B14F-4D97-AF65-F5344CB8AC3E}">
        <p14:creationId xmlns:p14="http://schemas.microsoft.com/office/powerpoint/2010/main" val="12150909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 Social Action, </a:t>
            </a:r>
            <a:r>
              <a:rPr lang="en-US" dirty="0" smtClean="0"/>
              <a:t>Just </a:t>
            </a:r>
            <a:r>
              <a:rPr lang="en-US" dirty="0" smtClean="0"/>
              <a:t>Justice</a:t>
            </a:r>
            <a:endParaRPr lang="en-US" dirty="0"/>
          </a:p>
        </p:txBody>
      </p:sp>
      <p:pic>
        <p:nvPicPr>
          <p:cNvPr id="4" name="t-1-y7si-5Y"/>
          <p:cNvPicPr>
            <a:picLocks noRot="1" noChangeAspect="1"/>
          </p:cNvPicPr>
          <p:nvPr>
            <a:videoFile r:link="rId1"/>
          </p:nvPr>
        </p:nvPicPr>
        <p:blipFill>
          <a:blip r:embed="rId4"/>
          <a:stretch>
            <a:fillRect/>
          </a:stretch>
        </p:blipFill>
        <p:spPr>
          <a:xfrm>
            <a:off x="680321" y="2209227"/>
            <a:ext cx="5356032" cy="3012768"/>
          </a:xfrm>
          <a:prstGeom prst="rect">
            <a:avLst/>
          </a:prstGeom>
        </p:spPr>
      </p:pic>
      <p:sp>
        <p:nvSpPr>
          <p:cNvPr id="6" name="TextBox 5"/>
          <p:cNvSpPr txBox="1"/>
          <p:nvPr/>
        </p:nvSpPr>
        <p:spPr>
          <a:xfrm>
            <a:off x="2391501" y="5597056"/>
            <a:ext cx="1933671" cy="369332"/>
          </a:xfrm>
          <a:prstGeom prst="rect">
            <a:avLst/>
          </a:prstGeom>
          <a:noFill/>
        </p:spPr>
        <p:txBody>
          <a:bodyPr wrap="none" rtlCol="0">
            <a:spAutoFit/>
          </a:bodyPr>
          <a:lstStyle/>
          <a:p>
            <a:r>
              <a:rPr lang="en-US" dirty="0" smtClean="0"/>
              <a:t>A Song for Assata</a:t>
            </a:r>
            <a:endParaRPr lang="en-US" dirty="0"/>
          </a:p>
        </p:txBody>
      </p:sp>
      <p:pic>
        <p:nvPicPr>
          <p:cNvPr id="7" name="T2sCG5IA8M4"/>
          <p:cNvPicPr>
            <a:picLocks noRot="1" noChangeAspect="1"/>
          </p:cNvPicPr>
          <p:nvPr>
            <a:videoFile r:link="rId2"/>
          </p:nvPr>
        </p:nvPicPr>
        <p:blipFill>
          <a:blip r:embed="rId4"/>
          <a:stretch>
            <a:fillRect/>
          </a:stretch>
        </p:blipFill>
        <p:spPr>
          <a:xfrm>
            <a:off x="6288795" y="2209227"/>
            <a:ext cx="5356032" cy="3012768"/>
          </a:xfrm>
          <a:prstGeom prst="rect">
            <a:avLst/>
          </a:prstGeom>
        </p:spPr>
      </p:pic>
      <p:sp>
        <p:nvSpPr>
          <p:cNvPr id="8" name="TextBox 7"/>
          <p:cNvSpPr txBox="1"/>
          <p:nvPr/>
        </p:nvSpPr>
        <p:spPr>
          <a:xfrm>
            <a:off x="8361802" y="5581285"/>
            <a:ext cx="1218603" cy="369332"/>
          </a:xfrm>
          <a:prstGeom prst="rect">
            <a:avLst/>
          </a:prstGeom>
          <a:noFill/>
        </p:spPr>
        <p:txBody>
          <a:bodyPr wrap="none" rtlCol="0">
            <a:spAutoFit/>
          </a:bodyPr>
          <a:lstStyle/>
          <a:p>
            <a:r>
              <a:rPr lang="en-US" dirty="0" smtClean="0"/>
              <a:t>Follow Me</a:t>
            </a:r>
            <a:endParaRPr lang="en-US" dirty="0"/>
          </a:p>
        </p:txBody>
      </p:sp>
    </p:spTree>
    <p:extLst>
      <p:ext uri="{BB962C8B-B14F-4D97-AF65-F5344CB8AC3E}">
        <p14:creationId xmlns:p14="http://schemas.microsoft.com/office/powerpoint/2010/main" val="7452670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There is Another Way</a:t>
            </a:r>
            <a:endParaRPr lang="en-US" dirty="0"/>
          </a:p>
        </p:txBody>
      </p:sp>
      <p:sp>
        <p:nvSpPr>
          <p:cNvPr id="3" name="Content Placeholder 2"/>
          <p:cNvSpPr>
            <a:spLocks noGrp="1"/>
          </p:cNvSpPr>
          <p:nvPr>
            <p:ph idx="1"/>
          </p:nvPr>
        </p:nvSpPr>
        <p:spPr/>
        <p:txBody>
          <a:bodyPr/>
          <a:lstStyle/>
          <a:p>
            <a:pPr marL="0" indent="0">
              <a:buNone/>
            </a:pPr>
            <a:r>
              <a:rPr lang="en-US" dirty="0" smtClean="0"/>
              <a:t>This is not the only way people became citizens. When </a:t>
            </a:r>
            <a:r>
              <a:rPr lang="en-US" dirty="0"/>
              <a:t>the Louisiana Territory and Florida </a:t>
            </a:r>
            <a:r>
              <a:rPr lang="en-US" dirty="0" smtClean="0"/>
              <a:t>entered the Union, the Supreme </a:t>
            </a:r>
            <a:r>
              <a:rPr lang="en-US" dirty="0"/>
              <a:t>Court in </a:t>
            </a:r>
            <a:r>
              <a:rPr lang="en-US" i="1" dirty="0"/>
              <a:t>American Insurance Co. v. 356 Bales of Cotton</a:t>
            </a:r>
            <a:r>
              <a:rPr lang="en-US" dirty="0"/>
              <a:t> (1828) </a:t>
            </a:r>
            <a:r>
              <a:rPr lang="en-US" dirty="0" smtClean="0"/>
              <a:t>said that groups of people can become citizens by declaration or law or treaty. </a:t>
            </a:r>
            <a:r>
              <a:rPr lang="en-US" dirty="0"/>
              <a:t>I</a:t>
            </a:r>
            <a:r>
              <a:rPr lang="en-US" dirty="0" smtClean="0"/>
              <a:t>n 1848, </a:t>
            </a:r>
            <a:r>
              <a:rPr lang="en-US" dirty="0"/>
              <a:t>the Treaty of Guadalupe Hidalgo, which ended the Mexican-American War, offered the Mexican inhabitants of the territories ceded to the United States the option of maintaining their Mexican citizenship or, if they made no such request, becoming American citizens.</a:t>
            </a:r>
          </a:p>
        </p:txBody>
      </p:sp>
    </p:spTree>
    <p:extLst>
      <p:ext uri="{BB962C8B-B14F-4D97-AF65-F5344CB8AC3E}">
        <p14:creationId xmlns:p14="http://schemas.microsoft.com/office/powerpoint/2010/main" val="10092978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Criteria for citizenship through naturalization</a:t>
            </a:r>
            <a:endParaRPr lang="en-US" dirty="0"/>
          </a:p>
        </p:txBody>
      </p:sp>
      <p:sp>
        <p:nvSpPr>
          <p:cNvPr id="3" name="Content Placeholder 2"/>
          <p:cNvSpPr>
            <a:spLocks noGrp="1"/>
          </p:cNvSpPr>
          <p:nvPr>
            <p:ph idx="1"/>
          </p:nvPr>
        </p:nvSpPr>
        <p:spPr/>
        <p:txBody>
          <a:bodyPr>
            <a:normAutofit/>
          </a:bodyPr>
          <a:lstStyle/>
          <a:p>
            <a:r>
              <a:rPr lang="en-US" dirty="0"/>
              <a:t>Key criteria for citizenship of the Naturalization Act of 1795 remain part of American law. These include (1) five years of (lawful) residence within the United States; (2) a "good moral </a:t>
            </a:r>
            <a:r>
              <a:rPr lang="en-US" dirty="0" smtClean="0"/>
              <a:t>character"; </a:t>
            </a:r>
            <a:r>
              <a:rPr lang="en-US" dirty="0"/>
              <a:t>(3) the taking of a formal oath to support the Constitution and to renounce any foreign allegiance; and (4) the renunciation of any hereditary titles</a:t>
            </a:r>
            <a:r>
              <a:rPr lang="en-US" dirty="0" smtClean="0"/>
              <a:t>.</a:t>
            </a:r>
          </a:p>
          <a:p>
            <a:r>
              <a:rPr lang="en-US" dirty="0" smtClean="0"/>
              <a:t>Current law also says that you must be </a:t>
            </a:r>
            <a:r>
              <a:rPr lang="en-US" dirty="0"/>
              <a:t>able to read, write, and speak English and have knowledge and an understanding of U.S. history and government (civics).</a:t>
            </a:r>
          </a:p>
          <a:p>
            <a:endParaRPr lang="en-US" dirty="0" smtClean="0"/>
          </a:p>
          <a:p>
            <a:endParaRPr lang="en-US" dirty="0"/>
          </a:p>
        </p:txBody>
      </p:sp>
    </p:spTree>
    <p:extLst>
      <p:ext uri="{BB962C8B-B14F-4D97-AF65-F5344CB8AC3E}">
        <p14:creationId xmlns:p14="http://schemas.microsoft.com/office/powerpoint/2010/main" val="35824232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Becoming a Citizen</a:t>
            </a:r>
            <a:endParaRPr lang="en-US" dirty="0"/>
          </a:p>
        </p:txBody>
      </p:sp>
      <p:pic>
        <p:nvPicPr>
          <p:cNvPr id="4" name="MTyOtN66xfY"/>
          <p:cNvPicPr>
            <a:picLocks noRot="1" noChangeAspect="1"/>
          </p:cNvPicPr>
          <p:nvPr>
            <a:videoFile r:link="rId1"/>
          </p:nvPr>
        </p:nvPicPr>
        <p:blipFill>
          <a:blip r:embed="rId4"/>
          <a:stretch>
            <a:fillRect/>
          </a:stretch>
        </p:blipFill>
        <p:spPr>
          <a:xfrm>
            <a:off x="680321" y="2716002"/>
            <a:ext cx="4572000" cy="2573758"/>
          </a:xfrm>
          <a:prstGeom prst="rect">
            <a:avLst/>
          </a:prstGeom>
        </p:spPr>
      </p:pic>
      <p:pic>
        <p:nvPicPr>
          <p:cNvPr id="5" name="hia85Noucv0"/>
          <p:cNvPicPr>
            <a:picLocks noRot="1" noChangeAspect="1"/>
          </p:cNvPicPr>
          <p:nvPr>
            <a:videoFile r:link="rId2"/>
          </p:nvPr>
        </p:nvPicPr>
        <p:blipFill>
          <a:blip r:embed="rId4"/>
          <a:stretch>
            <a:fillRect/>
          </a:stretch>
        </p:blipFill>
        <p:spPr>
          <a:xfrm>
            <a:off x="6277779" y="3112610"/>
            <a:ext cx="4572000" cy="2571750"/>
          </a:xfrm>
          <a:prstGeom prst="rect">
            <a:avLst/>
          </a:prstGeom>
        </p:spPr>
      </p:pic>
    </p:spTree>
    <p:extLst>
      <p:ext uri="{BB962C8B-B14F-4D97-AF65-F5344CB8AC3E}">
        <p14:creationId xmlns:p14="http://schemas.microsoft.com/office/powerpoint/2010/main" val="3083901776"/>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3046</TotalTime>
  <Words>366</Words>
  <Application>Microsoft Office PowerPoint</Application>
  <PresentationFormat>Widescreen</PresentationFormat>
  <Paragraphs>29</Paragraphs>
  <Slides>10</Slides>
  <Notes>0</Notes>
  <HiddenSlides>0</HiddenSlides>
  <MMClips>5</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Trebuchet MS</vt:lpstr>
      <vt:lpstr>Berlin</vt:lpstr>
      <vt:lpstr>Immigration and the Constitution – Part Two</vt:lpstr>
      <vt:lpstr>The Law and the Constitution – Basic Ideas</vt:lpstr>
      <vt:lpstr>The Law and the Constitution – Basic Ideas</vt:lpstr>
      <vt:lpstr>Immigrants (We get the job done)</vt:lpstr>
      <vt:lpstr>Some Background</vt:lpstr>
      <vt:lpstr>Not Social Action, Just Justice</vt:lpstr>
      <vt:lpstr>There is Another Way</vt:lpstr>
      <vt:lpstr>Criteria for citizenship through naturalization</vt:lpstr>
      <vt:lpstr>Becoming a Citizen</vt:lpstr>
      <vt:lpstr>Undocumented immigrants DO have legal rights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Immigration</dc:title>
  <dc:creator>Michael McGuigan</dc:creator>
  <cp:lastModifiedBy>Michael McGuigan</cp:lastModifiedBy>
  <cp:revision>45</cp:revision>
  <dcterms:created xsi:type="dcterms:W3CDTF">2017-03-25T22:31:44Z</dcterms:created>
  <dcterms:modified xsi:type="dcterms:W3CDTF">2017-04-17T01:20:44Z</dcterms:modified>
  <cp:contentStatus/>
</cp:coreProperties>
</file>