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2" r:id="rId1"/>
  </p:sldMasterIdLst>
  <p:sldIdLst>
    <p:sldId id="256" r:id="rId2"/>
    <p:sldId id="262" r:id="rId3"/>
    <p:sldId id="275" r:id="rId4"/>
    <p:sldId id="276" r:id="rId5"/>
    <p:sldId id="277" r:id="rId6"/>
    <p:sldId id="278" r:id="rId7"/>
    <p:sldId id="263" r:id="rId8"/>
    <p:sldId id="271" r:id="rId9"/>
    <p:sldId id="27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15" autoAdjust="0"/>
    <p:restoredTop sz="94660"/>
  </p:normalViewPr>
  <p:slideViewPr>
    <p:cSldViewPr snapToGrid="0">
      <p:cViewPr>
        <p:scale>
          <a:sx n="75" d="100"/>
          <a:sy n="75" d="100"/>
        </p:scale>
        <p:origin x="546" y="5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0436769-DEFD-4902-9225-9F10410F2390}" type="datetimeFigureOut">
              <a:rPr lang="en-US" smtClean="0"/>
              <a:t>4/26/2017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1159856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36769-DEFD-4902-9225-9F10410F2390}" type="datetimeFigureOut">
              <a:rPr lang="en-US" smtClean="0"/>
              <a:t>4/26/2017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273938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36769-DEFD-4902-9225-9F10410F2390}" type="datetimeFigureOut">
              <a:rPr lang="en-US" smtClean="0"/>
              <a:t>4/26/2017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12305188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36769-DEFD-4902-9225-9F10410F2390}" type="datetimeFigureOut">
              <a:rPr lang="en-US" smtClean="0"/>
              <a:t>4/26/2017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E8C983A6-1036-4A1B-8F7F-FBE088C7D4D1}"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6654594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36769-DEFD-4902-9225-9F10410F2390}" type="datetimeFigureOut">
              <a:rPr lang="en-US" smtClean="0"/>
              <a:t>4/26/2017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10056206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0436769-DEFD-4902-9225-9F10410F2390}" type="datetimeFigureOut">
              <a:rPr lang="en-US" smtClean="0"/>
              <a:t>4/26/2017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17546152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90436769-DEFD-4902-9225-9F10410F2390}" type="datetimeFigureOut">
              <a:rPr lang="en-US" smtClean="0"/>
              <a:t>4/26/2017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1040590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436769-DEFD-4902-9225-9F10410F2390}" type="datetimeFigureOut">
              <a:rPr lang="en-US" smtClean="0"/>
              <a:t>4/26/2017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2944737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90436769-DEFD-4902-9225-9F10410F2390}" type="datetimeFigureOut">
              <a:rPr lang="en-US" smtClean="0"/>
              <a:t>4/26/2017</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E8C983A6-1036-4A1B-8F7F-FBE088C7D4D1}" type="slidenum">
              <a:rPr lang="en-US" smtClean="0"/>
              <a:t>‹#›</a:t>
            </a:fld>
            <a:endParaRPr lang="en-US"/>
          </a:p>
        </p:txBody>
      </p:sp>
    </p:spTree>
    <p:extLst>
      <p:ext uri="{BB962C8B-B14F-4D97-AF65-F5344CB8AC3E}">
        <p14:creationId xmlns:p14="http://schemas.microsoft.com/office/powerpoint/2010/main" val="3555043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0436769-DEFD-4902-9225-9F10410F2390}" type="datetimeFigureOut">
              <a:rPr lang="en-US" smtClean="0"/>
              <a:t>4/26/2017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38878832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436769-DEFD-4902-9225-9F10410F2390}" type="datetimeFigureOut">
              <a:rPr lang="en-US" smtClean="0"/>
              <a:t>4/26/2017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36220955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0436769-DEFD-4902-9225-9F10410F2390}" type="datetimeFigureOut">
              <a:rPr lang="en-US" smtClean="0"/>
              <a:t>4/26/2017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1756360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0436769-DEFD-4902-9225-9F10410F2390}" type="datetimeFigureOut">
              <a:rPr lang="en-US" smtClean="0"/>
              <a:t>4/26/2017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28240259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0436769-DEFD-4902-9225-9F10410F2390}" type="datetimeFigureOut">
              <a:rPr lang="en-US" smtClean="0"/>
              <a:t>4/26/2017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33429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0436769-DEFD-4902-9225-9F10410F2390}" type="datetimeFigureOut">
              <a:rPr lang="en-US" smtClean="0"/>
              <a:t>4/26/2017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2842384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36769-DEFD-4902-9225-9F10410F2390}" type="datetimeFigureOut">
              <a:rPr lang="en-US" smtClean="0"/>
              <a:t>4/26/2017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4411684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436769-DEFD-4902-9225-9F10410F2390}" type="datetimeFigureOut">
              <a:rPr lang="en-US" smtClean="0"/>
              <a:t>4/26/2017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8C983A6-1036-4A1B-8F7F-FBE088C7D4D1}" type="slidenum">
              <a:rPr lang="en-US" smtClean="0"/>
              <a:t>‹#›</a:t>
            </a:fld>
            <a:endParaRPr lang="en-US"/>
          </a:p>
        </p:txBody>
      </p:sp>
    </p:spTree>
    <p:extLst>
      <p:ext uri="{BB962C8B-B14F-4D97-AF65-F5344CB8AC3E}">
        <p14:creationId xmlns:p14="http://schemas.microsoft.com/office/powerpoint/2010/main" val="136541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0436769-DEFD-4902-9225-9F10410F2390}" type="datetimeFigureOut">
              <a:rPr lang="en-US" smtClean="0"/>
              <a:t>4/26/2017</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E8C983A6-1036-4A1B-8F7F-FBE088C7D4D1}" type="slidenum">
              <a:rPr lang="en-US" smtClean="0"/>
              <a:t>‹#›</a:t>
            </a:fld>
            <a:endParaRPr lang="en-US"/>
          </a:p>
        </p:txBody>
      </p:sp>
    </p:spTree>
    <p:extLst>
      <p:ext uri="{BB962C8B-B14F-4D97-AF65-F5344CB8AC3E}">
        <p14:creationId xmlns:p14="http://schemas.microsoft.com/office/powerpoint/2010/main" val="1392300168"/>
      </p:ext>
    </p:extLst>
  </p:cSld>
  <p:clrMap bg1="dk1" tx1="lt1" bg2="dk2" tx2="lt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714" r:id="rId12"/>
    <p:sldLayoutId id="2147483715" r:id="rId13"/>
    <p:sldLayoutId id="2147483716" r:id="rId14"/>
    <p:sldLayoutId id="2147483717" r:id="rId15"/>
    <p:sldLayoutId id="2147483718" r:id="rId16"/>
    <p:sldLayoutId id="214748371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https://www.youtube.com/embed/25bwiSikRsI"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https://www.youtube.com/embed/TCJC_BeYhkw"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video" Target="https://www.youtube.com/embed/YIJ_0x1q6I8"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Immigration and the Constitution – Part </a:t>
            </a:r>
            <a:r>
              <a:rPr lang="en-US" dirty="0" smtClean="0"/>
              <a:t>Three</a:t>
            </a:r>
            <a:endParaRPr lang="en-US" dirty="0"/>
          </a:p>
        </p:txBody>
      </p:sp>
      <p:sp>
        <p:nvSpPr>
          <p:cNvPr id="3" name="Subtitle 2"/>
          <p:cNvSpPr>
            <a:spLocks noGrp="1"/>
          </p:cNvSpPr>
          <p:nvPr>
            <p:ph type="subTitle" idx="1"/>
          </p:nvPr>
        </p:nvSpPr>
        <p:spPr/>
        <p:txBody>
          <a:bodyPr/>
          <a:lstStyle/>
          <a:p>
            <a:r>
              <a:rPr lang="en-US" dirty="0" smtClean="0"/>
              <a:t>Mr. Mike’s 8th Grade Social Studies</a:t>
            </a:r>
            <a:endParaRPr lang="en-US" dirty="0"/>
          </a:p>
        </p:txBody>
      </p:sp>
    </p:spTree>
    <p:extLst>
      <p:ext uri="{BB962C8B-B14F-4D97-AF65-F5344CB8AC3E}">
        <p14:creationId xmlns:p14="http://schemas.microsoft.com/office/powerpoint/2010/main" val="1258672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Refugees – Some History</a:t>
            </a:r>
            <a:endParaRPr lang="en-US" dirty="0"/>
          </a:p>
        </p:txBody>
      </p:sp>
      <p:sp>
        <p:nvSpPr>
          <p:cNvPr id="3" name="Content Placeholder 2"/>
          <p:cNvSpPr>
            <a:spLocks noGrp="1"/>
          </p:cNvSpPr>
          <p:nvPr>
            <p:ph idx="1"/>
          </p:nvPr>
        </p:nvSpPr>
        <p:spPr>
          <a:xfrm>
            <a:off x="680321" y="2336872"/>
            <a:ext cx="9613861" cy="4358895"/>
          </a:xfrm>
        </p:spPr>
        <p:txBody>
          <a:bodyPr>
            <a:normAutofit lnSpcReduction="10000"/>
          </a:bodyPr>
          <a:lstStyle/>
          <a:p>
            <a:pPr marL="0" indent="0">
              <a:buNone/>
            </a:pPr>
            <a:r>
              <a:rPr lang="en-US" dirty="0" smtClean="0"/>
              <a:t>After World </a:t>
            </a:r>
            <a:r>
              <a:rPr lang="en-US" dirty="0"/>
              <a:t>War II, the U.S. led the assistance and reconstruction effort to help displaced persons. Part of the solution was to resettle to the U.S. hundreds of thousands of Europeans displaced from the war who could not return home.   Following the admission of over 250,000 displaced Europeans, the first refugee legislation enacted by the U.S. Congress was the </a:t>
            </a:r>
            <a:r>
              <a:rPr lang="en-US" b="1" dirty="0">
                <a:solidFill>
                  <a:srgbClr val="002060"/>
                </a:solidFill>
              </a:rPr>
              <a:t>Displaced Persons Act of 1948</a:t>
            </a:r>
            <a:r>
              <a:rPr lang="en-US" dirty="0"/>
              <a:t>. This legislation provided for the admission of an additional 400,000 displaced Europeans</a:t>
            </a:r>
            <a:r>
              <a:rPr lang="en-US" dirty="0" smtClean="0"/>
              <a:t>.</a:t>
            </a:r>
          </a:p>
          <a:p>
            <a:pPr marL="0" indent="0">
              <a:buNone/>
            </a:pPr>
            <a:r>
              <a:rPr lang="en-US" dirty="0"/>
              <a:t>In 1975 the U.S. resettled hundreds of thousands of Southeast Asian refugees through an ad hoc Refugee Task Force with temporary funding.  This experience prompted Congress to pass </a:t>
            </a:r>
            <a:r>
              <a:rPr lang="en-US" b="1" dirty="0">
                <a:solidFill>
                  <a:srgbClr val="002060"/>
                </a:solidFill>
              </a:rPr>
              <a:t>the Refugee Act of 1980</a:t>
            </a:r>
            <a:r>
              <a:rPr lang="en-US" dirty="0"/>
              <a:t>, which incorporated the United Nations definition of “refugee” and standardized the resettlement services for all refugees admitted to the U.S</a:t>
            </a:r>
            <a:r>
              <a:rPr lang="en-US" dirty="0" smtClean="0"/>
              <a:t>.</a:t>
            </a:r>
            <a:endParaRPr lang="en-US" dirty="0" smtClean="0"/>
          </a:p>
        </p:txBody>
      </p:sp>
    </p:spTree>
    <p:extLst>
      <p:ext uri="{BB962C8B-B14F-4D97-AF65-F5344CB8AC3E}">
        <p14:creationId xmlns:p14="http://schemas.microsoft.com/office/powerpoint/2010/main" val="4048614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it mean to be a Refugee?</a:t>
            </a:r>
            <a:endParaRPr lang="en-US" dirty="0"/>
          </a:p>
        </p:txBody>
      </p:sp>
      <p:pic>
        <p:nvPicPr>
          <p:cNvPr id="4" name="25bwiSikRsI"/>
          <p:cNvPicPr>
            <a:picLocks noRot="1" noChangeAspect="1"/>
          </p:cNvPicPr>
          <p:nvPr>
            <a:videoFile r:link="rId1"/>
          </p:nvPr>
        </p:nvPicPr>
        <p:blipFill>
          <a:blip r:embed="rId3"/>
          <a:stretch>
            <a:fillRect/>
          </a:stretch>
        </p:blipFill>
        <p:spPr>
          <a:xfrm>
            <a:off x="1691362" y="2155825"/>
            <a:ext cx="7591778" cy="4270375"/>
          </a:xfrm>
          <a:prstGeom prst="rect">
            <a:avLst/>
          </a:prstGeom>
        </p:spPr>
      </p:pic>
    </p:spTree>
    <p:extLst>
      <p:ext uri="{BB962C8B-B14F-4D97-AF65-F5344CB8AC3E}">
        <p14:creationId xmlns:p14="http://schemas.microsoft.com/office/powerpoint/2010/main" val="3679703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Intersection of Foreign Policy and Asylum Policy</a:t>
            </a:r>
            <a:endParaRPr lang="en-US" dirty="0"/>
          </a:p>
        </p:txBody>
      </p:sp>
      <p:sp>
        <p:nvSpPr>
          <p:cNvPr id="3" name="Content Placeholder 2"/>
          <p:cNvSpPr>
            <a:spLocks noGrp="1"/>
          </p:cNvSpPr>
          <p:nvPr>
            <p:ph idx="1"/>
          </p:nvPr>
        </p:nvSpPr>
        <p:spPr>
          <a:xfrm>
            <a:off x="680321" y="2336872"/>
            <a:ext cx="10432179" cy="3975027"/>
          </a:xfrm>
        </p:spPr>
        <p:txBody>
          <a:bodyPr>
            <a:normAutofit fontScale="92500" lnSpcReduction="20000"/>
          </a:bodyPr>
          <a:lstStyle/>
          <a:p>
            <a:r>
              <a:rPr lang="en-US" dirty="0"/>
              <a:t>I</a:t>
            </a:r>
            <a:r>
              <a:rPr lang="en-US" dirty="0" smtClean="0"/>
              <a:t>n El </a:t>
            </a:r>
            <a:r>
              <a:rPr lang="en-US" dirty="0"/>
              <a:t>Salvador, </a:t>
            </a:r>
            <a:r>
              <a:rPr lang="en-US" dirty="0"/>
              <a:t>Between 1981 and 1990, </a:t>
            </a:r>
            <a:r>
              <a:rPr lang="en-US" dirty="0" smtClean="0"/>
              <a:t>military </a:t>
            </a:r>
            <a:r>
              <a:rPr lang="en-US" dirty="0"/>
              <a:t>and death squads were responsible for thousands of disappearances and murders of union leaders, community leaders, and suspected guerilla sympathizers, including priests and nuns. In Guatemala, the </a:t>
            </a:r>
            <a:r>
              <a:rPr lang="en-US" dirty="0" smtClean="0"/>
              <a:t>army focused </a:t>
            </a:r>
            <a:r>
              <a:rPr lang="en-US" dirty="0"/>
              <a:t>on indigenous communities, </a:t>
            </a:r>
            <a:r>
              <a:rPr lang="en-US" dirty="0" smtClean="0"/>
              <a:t>calling them communists, resulting </a:t>
            </a:r>
            <a:r>
              <a:rPr lang="en-US" dirty="0"/>
              <a:t>in thousands of disappearances, murders, and forced displacements.</a:t>
            </a:r>
            <a:endParaRPr lang="en-US" dirty="0" smtClean="0"/>
          </a:p>
          <a:p>
            <a:r>
              <a:rPr lang="en-US" dirty="0" smtClean="0"/>
              <a:t>As a result, almost </a:t>
            </a:r>
            <a:r>
              <a:rPr lang="en-US" dirty="0"/>
              <a:t>one million Salvadorans and Guatemalans fled repression at home and </a:t>
            </a:r>
            <a:r>
              <a:rPr lang="en-US" dirty="0" smtClean="0"/>
              <a:t>journeyed to </a:t>
            </a:r>
            <a:r>
              <a:rPr lang="en-US" dirty="0"/>
              <a:t>the United States </a:t>
            </a:r>
            <a:r>
              <a:rPr lang="en-US" dirty="0" smtClean="0"/>
              <a:t>secretly. They </a:t>
            </a:r>
            <a:r>
              <a:rPr lang="en-US" dirty="0"/>
              <a:t>traveled </a:t>
            </a:r>
            <a:r>
              <a:rPr lang="en-US" dirty="0" smtClean="0"/>
              <a:t>to </a:t>
            </a:r>
            <a:r>
              <a:rPr lang="en-US" dirty="0"/>
              <a:t>major cities </a:t>
            </a:r>
            <a:r>
              <a:rPr lang="en-US" dirty="0" smtClean="0"/>
              <a:t>like </a:t>
            </a:r>
            <a:r>
              <a:rPr lang="en-US" dirty="0"/>
              <a:t>Washington, DC, Los </a:t>
            </a:r>
            <a:r>
              <a:rPr lang="en-US" dirty="0" smtClean="0"/>
              <a:t>Angeles, </a:t>
            </a:r>
            <a:r>
              <a:rPr lang="en-US" dirty="0"/>
              <a:t>Boston, New York, and </a:t>
            </a:r>
            <a:r>
              <a:rPr lang="en-US" dirty="0" smtClean="0"/>
              <a:t>Chicago. Thousands </a:t>
            </a:r>
            <a:r>
              <a:rPr lang="en-US" dirty="0"/>
              <a:t>were also </a:t>
            </a:r>
            <a:r>
              <a:rPr lang="en-US" dirty="0" smtClean="0"/>
              <a:t>held </a:t>
            </a:r>
            <a:r>
              <a:rPr lang="en-US" dirty="0"/>
              <a:t>at or near the </a:t>
            </a:r>
            <a:r>
              <a:rPr lang="en-US" dirty="0" smtClean="0"/>
              <a:t>border.</a:t>
            </a:r>
          </a:p>
          <a:p>
            <a:r>
              <a:rPr lang="en-US" dirty="0" smtClean="0"/>
              <a:t>President Reagan denied </a:t>
            </a:r>
            <a:r>
              <a:rPr lang="en-US" dirty="0"/>
              <a:t>that the Salvadoran and Guatemalan governments had violated human </a:t>
            </a:r>
            <a:r>
              <a:rPr lang="en-US" dirty="0" smtClean="0"/>
              <a:t>rights and called the </a:t>
            </a:r>
            <a:r>
              <a:rPr lang="en-US" dirty="0"/>
              <a:t>Salvadorans and Guatemalans </a:t>
            </a:r>
            <a:r>
              <a:rPr lang="en-US" dirty="0" smtClean="0"/>
              <a:t>"economic </a:t>
            </a:r>
            <a:r>
              <a:rPr lang="en-US" dirty="0"/>
              <a:t>migrants,"</a:t>
            </a:r>
            <a:r>
              <a:rPr lang="en-US" dirty="0" smtClean="0"/>
              <a:t>. </a:t>
            </a:r>
            <a:r>
              <a:rPr lang="en-US" dirty="0"/>
              <a:t>As a result, approval rates for Salvadoran and Guatemalan asylum cases were under three percent in 1984. In the same year, the approval rate for Iranians was 60 percent, 40 percent for Afghans fleeing the Soviet </a:t>
            </a:r>
            <a:r>
              <a:rPr lang="en-US" dirty="0" smtClean="0"/>
              <a:t>invasion.</a:t>
            </a:r>
            <a:endParaRPr lang="en-US" dirty="0"/>
          </a:p>
        </p:txBody>
      </p:sp>
    </p:spTree>
    <p:extLst>
      <p:ext uri="{BB962C8B-B14F-4D97-AF65-F5344CB8AC3E}">
        <p14:creationId xmlns:p14="http://schemas.microsoft.com/office/powerpoint/2010/main" val="3917269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Intersection of Foreign Policy and Asylum Policy</a:t>
            </a:r>
            <a:endParaRPr lang="en-US" dirty="0"/>
          </a:p>
        </p:txBody>
      </p:sp>
      <p:sp>
        <p:nvSpPr>
          <p:cNvPr id="3" name="Content Placeholder 2"/>
          <p:cNvSpPr>
            <a:spLocks noGrp="1"/>
          </p:cNvSpPr>
          <p:nvPr>
            <p:ph idx="1"/>
          </p:nvPr>
        </p:nvSpPr>
        <p:spPr/>
        <p:txBody>
          <a:bodyPr>
            <a:normAutofit lnSpcReduction="10000"/>
          </a:bodyPr>
          <a:lstStyle/>
          <a:p>
            <a:r>
              <a:rPr lang="en-US" dirty="0"/>
              <a:t>The Justice Department and </a:t>
            </a:r>
            <a:r>
              <a:rPr lang="en-US" dirty="0" smtClean="0"/>
              <a:t>INS (ICE) </a:t>
            </a:r>
            <a:r>
              <a:rPr lang="en-US" dirty="0"/>
              <a:t>actively discouraged Salvadorans and Guatemalans from applying for political asylum. Salvadorans and Guatemalans arrested near the Mexico-U.S. border were herded into crowded detention centers and pressured to agree to "voluntarily return" to their countries of origin. Thousands were deported without ever having the opportunity to receive legal advice or be informed of the possibility of applying for refugee status. Considering the widely reported human rights violations in El Salvador and Guatemala, the treatment of these migrants constituted a violation of U.S. obligations under the 1951 Refugee Convention.</a:t>
            </a:r>
            <a:endParaRPr lang="en-US" dirty="0"/>
          </a:p>
        </p:txBody>
      </p:sp>
    </p:spTree>
    <p:extLst>
      <p:ext uri="{BB962C8B-B14F-4D97-AF65-F5344CB8AC3E}">
        <p14:creationId xmlns:p14="http://schemas.microsoft.com/office/powerpoint/2010/main" val="3038304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Zeina</a:t>
            </a:r>
            <a:r>
              <a:rPr lang="en-US" dirty="0"/>
              <a:t> </a:t>
            </a:r>
            <a:r>
              <a:rPr lang="en-US" dirty="0" err="1" smtClean="0"/>
              <a:t>Aboushaar’s</a:t>
            </a:r>
            <a:r>
              <a:rPr lang="en-US" dirty="0" smtClean="0"/>
              <a:t> Story</a:t>
            </a:r>
            <a:endParaRPr lang="en-US" dirty="0"/>
          </a:p>
        </p:txBody>
      </p:sp>
      <p:pic>
        <p:nvPicPr>
          <p:cNvPr id="4" name="TCJC_BeYhkw"/>
          <p:cNvPicPr>
            <a:picLocks noRot="1" noChangeAspect="1"/>
          </p:cNvPicPr>
          <p:nvPr>
            <a:videoFile r:link="rId1"/>
          </p:nvPr>
        </p:nvPicPr>
        <p:blipFill>
          <a:blip r:embed="rId3"/>
          <a:stretch>
            <a:fillRect/>
          </a:stretch>
        </p:blipFill>
        <p:spPr>
          <a:xfrm>
            <a:off x="1624334" y="2143125"/>
            <a:ext cx="7725833" cy="4345781"/>
          </a:xfrm>
          <a:prstGeom prst="rect">
            <a:avLst/>
          </a:prstGeom>
        </p:spPr>
      </p:pic>
    </p:spTree>
    <p:extLst>
      <p:ext uri="{BB962C8B-B14F-4D97-AF65-F5344CB8AC3E}">
        <p14:creationId xmlns:p14="http://schemas.microsoft.com/office/powerpoint/2010/main" val="1617379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Refugee - Definition</a:t>
            </a:r>
            <a:endParaRPr lang="en-US" dirty="0"/>
          </a:p>
        </p:txBody>
      </p:sp>
      <p:sp>
        <p:nvSpPr>
          <p:cNvPr id="3" name="Content Placeholder 2"/>
          <p:cNvSpPr>
            <a:spLocks noGrp="1"/>
          </p:cNvSpPr>
          <p:nvPr>
            <p:ph idx="1"/>
          </p:nvPr>
        </p:nvSpPr>
        <p:spPr>
          <a:xfrm>
            <a:off x="680321" y="2336873"/>
            <a:ext cx="10194156" cy="4349062"/>
          </a:xfrm>
        </p:spPr>
        <p:txBody>
          <a:bodyPr>
            <a:normAutofit/>
          </a:bodyPr>
          <a:lstStyle/>
          <a:p>
            <a:pPr marL="0" indent="0">
              <a:buNone/>
            </a:pPr>
            <a:r>
              <a:rPr lang="en-US" dirty="0"/>
              <a:t>A refugee is someone who has been forced to flee his or her country because of persecution, war, or violence. A refugee has a well-founded fear of persecution for reasons of race, religion, nationality, political opinion or membership in a particular social group. Most likely, they cannot return home or are afraid to do so. War and ethnic, tribal and religious violence are leading causes of refugees fleeing their countries.</a:t>
            </a:r>
            <a:endParaRPr lang="en-US" dirty="0" smtClean="0"/>
          </a:p>
        </p:txBody>
      </p:sp>
    </p:spTree>
    <p:extLst>
      <p:ext uri="{BB962C8B-B14F-4D97-AF65-F5344CB8AC3E}">
        <p14:creationId xmlns:p14="http://schemas.microsoft.com/office/powerpoint/2010/main" val="40978379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Refugee - Eligibility</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In order to qualify under the U.S. Refugee Admissions Program, a refugee normally must:</a:t>
            </a:r>
          </a:p>
          <a:p>
            <a:r>
              <a:rPr lang="en-US" dirty="0"/>
              <a:t>Be of a designated nationality and fall within the priority categories for that nationality in that region; or</a:t>
            </a:r>
          </a:p>
          <a:p>
            <a:r>
              <a:rPr lang="en-US" dirty="0"/>
              <a:t>Be outside their country of </a:t>
            </a:r>
            <a:r>
              <a:rPr lang="en-US" dirty="0" smtClean="0"/>
              <a:t>origin;</a:t>
            </a:r>
            <a:endParaRPr lang="en-US" dirty="0"/>
          </a:p>
          <a:p>
            <a:r>
              <a:rPr lang="en-US" dirty="0"/>
              <a:t>Be referred by a U.S. embassy, UNHCR or a non-governmental organization (NGO); and</a:t>
            </a:r>
          </a:p>
          <a:p>
            <a:r>
              <a:rPr lang="en-US" dirty="0"/>
              <a:t>Meet the U.S. definition of </a:t>
            </a:r>
            <a:r>
              <a:rPr lang="en-US" dirty="0" smtClean="0"/>
              <a:t>refugee;</a:t>
            </a:r>
            <a:endParaRPr lang="en-US" dirty="0"/>
          </a:p>
          <a:p>
            <a:r>
              <a:rPr lang="en-US" dirty="0"/>
              <a:t>Not be excludable under INA Section 212(a);</a:t>
            </a:r>
          </a:p>
          <a:p>
            <a:r>
              <a:rPr lang="en-US" dirty="0"/>
              <a:t>Have access to a U.S. refugee processing post or DHS/USCIS officer; and</a:t>
            </a:r>
          </a:p>
          <a:p>
            <a:r>
              <a:rPr lang="en-US" dirty="0"/>
              <a:t>Not be firmly resettled in any foreign country.</a:t>
            </a:r>
          </a:p>
          <a:p>
            <a:endParaRPr lang="en-US" dirty="0"/>
          </a:p>
        </p:txBody>
      </p:sp>
    </p:spTree>
    <p:extLst>
      <p:ext uri="{BB962C8B-B14F-4D97-AF65-F5344CB8AC3E}">
        <p14:creationId xmlns:p14="http://schemas.microsoft.com/office/powerpoint/2010/main" val="3423317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Omar’s Story</a:t>
            </a:r>
            <a:endParaRPr lang="en-US" dirty="0"/>
          </a:p>
        </p:txBody>
      </p:sp>
      <p:pic>
        <p:nvPicPr>
          <p:cNvPr id="4" name="YIJ_0x1q6I8"/>
          <p:cNvPicPr>
            <a:picLocks noRot="1" noChangeAspect="1"/>
          </p:cNvPicPr>
          <p:nvPr>
            <a:videoFile r:link="rId1"/>
          </p:nvPr>
        </p:nvPicPr>
        <p:blipFill>
          <a:blip r:embed="rId3"/>
          <a:stretch>
            <a:fillRect/>
          </a:stretch>
        </p:blipFill>
        <p:spPr>
          <a:xfrm>
            <a:off x="1763550" y="2242277"/>
            <a:ext cx="7447402" cy="4189164"/>
          </a:xfrm>
          <a:prstGeom prst="rect">
            <a:avLst/>
          </a:prstGeom>
        </p:spPr>
      </p:pic>
    </p:spTree>
    <p:extLst>
      <p:ext uri="{BB962C8B-B14F-4D97-AF65-F5344CB8AC3E}">
        <p14:creationId xmlns:p14="http://schemas.microsoft.com/office/powerpoint/2010/main" val="168146413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5668</TotalTime>
  <Words>565</Words>
  <Application>Microsoft Office PowerPoint</Application>
  <PresentationFormat>Widescreen</PresentationFormat>
  <Paragraphs>25</Paragraphs>
  <Slides>9</Slides>
  <Notes>0</Notes>
  <HiddenSlides>0</HiddenSlides>
  <MMClips>3</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Trebuchet MS</vt:lpstr>
      <vt:lpstr>Berlin</vt:lpstr>
      <vt:lpstr>Immigration and the Constitution – Part Three</vt:lpstr>
      <vt:lpstr>Refugees – Some History</vt:lpstr>
      <vt:lpstr>What does it mean to be a Refugee?</vt:lpstr>
      <vt:lpstr>The Intersection of Foreign Policy and Asylum Policy</vt:lpstr>
      <vt:lpstr>The Intersection of Foreign Policy and Asylum Policy</vt:lpstr>
      <vt:lpstr>Zeina Aboushaar’s Story</vt:lpstr>
      <vt:lpstr>Refugee - Definition</vt:lpstr>
      <vt:lpstr>Refugee - Eligibility</vt:lpstr>
      <vt:lpstr>Omar’s Story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Immigration</dc:title>
  <dc:creator>Michael McGuigan</dc:creator>
  <cp:lastModifiedBy>Michael McGuigan</cp:lastModifiedBy>
  <cp:revision>54</cp:revision>
  <dcterms:created xsi:type="dcterms:W3CDTF">2017-03-25T22:31:44Z</dcterms:created>
  <dcterms:modified xsi:type="dcterms:W3CDTF">2017-04-27T01:07:11Z</dcterms:modified>
  <cp:contentStatus/>
</cp:coreProperties>
</file>